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70" r:id="rId3"/>
    <p:sldId id="263" r:id="rId4"/>
    <p:sldId id="257" r:id="rId5"/>
    <p:sldId id="258" r:id="rId6"/>
    <p:sldId id="259" r:id="rId7"/>
    <p:sldId id="260" r:id="rId8"/>
    <p:sldId id="261" r:id="rId9"/>
    <p:sldId id="262"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F0548-C2B5-4F98-9DDF-C4D38C7617A0}" type="datetimeFigureOut">
              <a:rPr lang="en-US" smtClean="0"/>
              <a:pPr/>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756DB-58B5-4CF6-9901-51D0B8F8F0F8}" type="slidenum">
              <a:rPr lang="en-US" smtClean="0"/>
              <a:pPr/>
              <a:t>‹#›</a:t>
            </a:fld>
            <a:endParaRPr lang="en-US"/>
          </a:p>
        </p:txBody>
      </p:sp>
    </p:spTree>
    <p:extLst>
      <p:ext uri="{BB962C8B-B14F-4D97-AF65-F5344CB8AC3E}">
        <p14:creationId xmlns:p14="http://schemas.microsoft.com/office/powerpoint/2010/main" val="222528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7756DB-58B5-4CF6-9901-51D0B8F8F0F8}" type="slidenum">
              <a:rPr lang="en-US" smtClean="0"/>
              <a:pPr/>
              <a:t>1</a:t>
            </a:fld>
            <a:endParaRPr lang="en-US"/>
          </a:p>
        </p:txBody>
      </p:sp>
    </p:spTree>
    <p:extLst>
      <p:ext uri="{BB962C8B-B14F-4D97-AF65-F5344CB8AC3E}">
        <p14:creationId xmlns:p14="http://schemas.microsoft.com/office/powerpoint/2010/main" val="301527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2517026-6C9C-4652-963E-4F35E40423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7026-6C9C-4652-963E-4F35E4042335}" type="slidenum">
              <a:rPr lang="en-US" smtClean="0"/>
              <a:pPr/>
              <a:t>‹#›</a:t>
            </a:fld>
            <a:endParaRPr lang="en-US"/>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7026-6C9C-4652-963E-4F35E4042335}" type="slidenum">
              <a:rPr lang="en-US" smtClean="0"/>
              <a:pPr/>
              <a:t>‹#›</a:t>
            </a:fld>
            <a:endParaRPr lang="en-US"/>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7026-6C9C-4652-963E-4F35E4042335}" type="slidenum">
              <a:rPr lang="en-US" smtClean="0"/>
              <a:pPr/>
              <a:t>‹#›</a:t>
            </a:fld>
            <a:endParaRPr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7026-6C9C-4652-963E-4F35E40423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17026-6C9C-4652-963E-4F35E4042335}" type="slidenum">
              <a:rPr lang="en-US" smtClean="0"/>
              <a:pPr/>
              <a:t>‹#›</a:t>
            </a:fld>
            <a:endParaRPr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17026-6C9C-4652-963E-4F35E4042335}" type="slidenum">
              <a:rPr lang="en-US" smtClean="0"/>
              <a:pPr/>
              <a:t>‹#›</a:t>
            </a:fld>
            <a:endParaRPr lang="en-U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17026-6C9C-4652-963E-4F35E4042335}" type="slidenum">
              <a:rPr lang="en-US" smtClean="0"/>
              <a:pPr/>
              <a:t>‹#›</a:t>
            </a:fld>
            <a:endParaRPr lang="en-U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17026-6C9C-4652-963E-4F35E4042335}" type="slidenum">
              <a:rPr lang="en-US" smtClean="0"/>
              <a:pPr/>
              <a:t>‹#›</a:t>
            </a:fld>
            <a:endParaRPr lang="en-U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17026-6C9C-4652-963E-4F35E4042335}" type="slidenum">
              <a:rPr lang="en-US" smtClean="0"/>
              <a:pPr/>
              <a:t>‹#›</a:t>
            </a:fld>
            <a:endParaRPr lang="en-U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7F82B2-EC25-435C-856F-5C28DC446A4E}"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2517026-6C9C-4652-963E-4F35E404233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7F82B2-EC25-435C-856F-5C28DC446A4E}" type="datetimeFigureOut">
              <a:rPr lang="en-US" smtClean="0"/>
              <a:pPr/>
              <a:t>10/14/2019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517026-6C9C-4652-963E-4F35E404233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zoom/>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gif"/><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26197156_10157280150747293_94288710.jpg"/>
          <p:cNvPicPr>
            <a:picLocks noChangeAspect="1"/>
          </p:cNvPicPr>
          <p:nvPr/>
        </p:nvPicPr>
        <p:blipFill>
          <a:blip r:embed="rId5" cstate="print">
            <a:lum/>
          </a:blip>
          <a:stretch>
            <a:fillRect/>
          </a:stretch>
        </p:blipFill>
        <p:spPr>
          <a:xfrm>
            <a:off x="467544" y="404664"/>
            <a:ext cx="8001056" cy="6000792"/>
          </a:xfrm>
          <a:prstGeom prst="rect">
            <a:avLst/>
          </a:prstGeom>
          <a:ln w="88900" cap="sq" cmpd="thickThin">
            <a:solidFill>
              <a:srgbClr val="000000"/>
            </a:solidFill>
            <a:prstDash val="solid"/>
            <a:miter lim="800000"/>
          </a:ln>
          <a:effectLst>
            <a:innerShdw blurRad="76200">
              <a:srgbClr val="000000"/>
            </a:innerShdw>
          </a:effectLst>
        </p:spPr>
      </p:pic>
      <p:pic>
        <p:nvPicPr>
          <p:cNvPr id="6" name="Tonski zapis 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6416" y="5845723"/>
            <a:ext cx="609600" cy="609600"/>
          </a:xfrm>
          <a:prstGeom prst="rect">
            <a:avLst/>
          </a:prstGeom>
        </p:spPr>
      </p:pic>
    </p:spTree>
  </p:cSld>
  <p:clrMapOvr>
    <a:masterClrMapping/>
  </p:clrMapOvr>
  <p:transition spd="slow" advTm="325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210"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596" y="1357298"/>
            <a:ext cx="8429684" cy="2246769"/>
          </a:xfrm>
          <a:prstGeom prst="rect">
            <a:avLst/>
          </a:prstGeom>
          <a:noFill/>
        </p:spPr>
        <p:txBody>
          <a:bodyPr wrap="square" rtlCol="0">
            <a:spAutoFit/>
          </a:bodyPr>
          <a:lstStyle/>
          <a:p>
            <a:r>
              <a:rPr lang="sr-Latn-BA" sz="2000" b="1" dirty="0" smtClean="0"/>
              <a:t>The crown of these events is certainly the Balkan Cup in Cesena held from 08-12.11.2017, hosted by the President of OMJ, Roberto Rossi, and participants from Romania, Macedonia and Serbia. In addition to the competition, important decisions were made for further cooperation, among which the most important, the acceptance of the Standard, the assessment list and other technical conditions for further work on the recognition of this new race.</a:t>
            </a:r>
            <a:endParaRPr lang="en-US" sz="2000" b="1" dirty="0"/>
          </a:p>
        </p:txBody>
      </p:sp>
      <p:sp>
        <p:nvSpPr>
          <p:cNvPr id="8"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9" name="Picture 2" descr="C:\Documents and Settings\Misko1947\Desktop\SICH 2018\kucica[2].gif"/>
          <p:cNvPicPr>
            <a:picLocks noChangeAspect="1" noChangeArrowheads="1"/>
          </p:cNvPicPr>
          <p:nvPr/>
        </p:nvPicPr>
        <p:blipFill>
          <a:blip r:embed="rId3" cstate="print"/>
          <a:srcRect/>
          <a:stretch>
            <a:fillRect/>
          </a:stretch>
        </p:blipFill>
        <p:spPr bwMode="auto">
          <a:xfrm>
            <a:off x="0" y="6096000"/>
            <a:ext cx="781050" cy="762000"/>
          </a:xfrm>
          <a:prstGeom prst="rect">
            <a:avLst/>
          </a:prstGeom>
          <a:noFill/>
        </p:spPr>
      </p:pic>
      <p:pic>
        <p:nvPicPr>
          <p:cNvPr id="11" name="Picture 10" descr="23376642_1683602681714599_8241900542841852758_n.jpg"/>
          <p:cNvPicPr>
            <a:picLocks noChangeAspect="1"/>
          </p:cNvPicPr>
          <p:nvPr/>
        </p:nvPicPr>
        <p:blipFill>
          <a:blip r:embed="rId4" cstate="print"/>
          <a:stretch>
            <a:fillRect/>
          </a:stretch>
        </p:blipFill>
        <p:spPr>
          <a:xfrm>
            <a:off x="2428860" y="3548842"/>
            <a:ext cx="4286280" cy="3237743"/>
          </a:xfrm>
          <a:prstGeom prst="rect">
            <a:avLst/>
          </a:prstGeom>
        </p:spPr>
      </p:pic>
    </p:spTree>
    <p:custDataLst>
      <p:tags r:id="rId1"/>
    </p:custDataLst>
  </p:cSld>
  <p:clrMapOvr>
    <a:masterClrMapping/>
  </p:clrMapOvr>
  <p:transition spd="slow" advTm="20746">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472" y="3214686"/>
            <a:ext cx="8501122" cy="1015663"/>
          </a:xfrm>
          <a:prstGeom prst="rect">
            <a:avLst/>
          </a:prstGeom>
        </p:spPr>
        <p:txBody>
          <a:bodyPr wrap="square">
            <a:spAutoFit/>
          </a:bodyPr>
          <a:lstStyle/>
          <a:p>
            <a:r>
              <a:rPr lang="sr-Latn-BA" sz="2000" b="1" dirty="0" smtClean="0"/>
              <a:t>In the end, a memorandum is signed that obliges all parties for further cooperation and is also the basis for the recognition of the new race Song Canary "Slavujar".</a:t>
            </a:r>
            <a:endParaRPr lang="en-US" sz="2000" b="1" dirty="0"/>
          </a:p>
        </p:txBody>
      </p:sp>
      <p:sp>
        <p:nvSpPr>
          <p:cNvPr id="9"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11" name="Picture 10" descr="26197156_10157280150747293_94288710.jpg"/>
          <p:cNvPicPr>
            <a:picLocks noChangeAspect="1"/>
          </p:cNvPicPr>
          <p:nvPr/>
        </p:nvPicPr>
        <p:blipFill>
          <a:blip r:embed="rId3" cstate="print">
            <a:lum/>
          </a:blip>
          <a:stretch>
            <a:fillRect/>
          </a:stretch>
        </p:blipFill>
        <p:spPr>
          <a:xfrm>
            <a:off x="6762765" y="4357694"/>
            <a:ext cx="2095515" cy="1571636"/>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maxresdefault.jpg"/>
          <p:cNvPicPr>
            <a:picLocks noChangeAspect="1"/>
          </p:cNvPicPr>
          <p:nvPr/>
        </p:nvPicPr>
        <p:blipFill>
          <a:blip r:embed="rId4" cstate="print"/>
          <a:stretch>
            <a:fillRect/>
          </a:stretch>
        </p:blipFill>
        <p:spPr>
          <a:xfrm>
            <a:off x="3214678" y="1507460"/>
            <a:ext cx="2182498" cy="1361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Content Placeholder 12" descr="25630406_10215090981813012_338667143_n.jpg"/>
          <p:cNvPicPr>
            <a:picLocks noGrp="1" noChangeAspect="1"/>
          </p:cNvPicPr>
          <p:nvPr>
            <p:ph idx="1"/>
          </p:nvPr>
        </p:nvPicPr>
        <p:blipFill>
          <a:blip r:embed="rId5" cstate="print"/>
          <a:stretch>
            <a:fillRect/>
          </a:stretch>
        </p:blipFill>
        <p:spPr>
          <a:xfrm>
            <a:off x="2500298" y="1428736"/>
            <a:ext cx="1086924" cy="1432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25630482_10215090976172871_1844905412_n.jpg"/>
          <p:cNvPicPr>
            <a:picLocks noChangeAspect="1"/>
          </p:cNvPicPr>
          <p:nvPr/>
        </p:nvPicPr>
        <p:blipFill>
          <a:blip r:embed="rId6" cstate="print"/>
          <a:stretch>
            <a:fillRect/>
          </a:stretch>
        </p:blipFill>
        <p:spPr>
          <a:xfrm>
            <a:off x="5072066" y="1357298"/>
            <a:ext cx="1284580" cy="1643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itle 1"/>
          <p:cNvSpPr txBox="1">
            <a:spLocks/>
          </p:cNvSpPr>
          <p:nvPr/>
        </p:nvSpPr>
        <p:spPr>
          <a:xfrm>
            <a:off x="0" y="5214950"/>
            <a:ext cx="9144000" cy="1571636"/>
          </a:xfrm>
          <a:prstGeom prst="rect">
            <a:avLst/>
          </a:prstGeom>
        </p:spPr>
        <p:txBody>
          <a:bodyPr vert="horz" lIns="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Thank you for your attention</a:t>
            </a:r>
            <a:r>
              <a:rPr kumimoji="0" lang="sr-Latn-BA"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sr-Latn-BA"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sr-Latn-BA"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sr-Latn-BA"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sr-Latn-BA" sz="2400" b="1" i="1" u="none" strike="noStrike" kern="1200" cap="none" spc="0" normalizeH="0" baseline="0" noProof="0" dirty="0" smtClean="0">
                <a:ln>
                  <a:noFill/>
                </a:ln>
                <a:solidFill>
                  <a:schemeClr val="tx2"/>
                </a:solidFill>
                <a:effectLst/>
                <a:uLnTx/>
                <a:uFillTx/>
                <a:latin typeface="+mj-lt"/>
                <a:ea typeface="+mj-ea"/>
                <a:cs typeface="+mj-cs"/>
              </a:rPr>
              <a:t> </a:t>
            </a:r>
            <a:r>
              <a:rPr kumimoji="0" lang="sr-Latn-BA" sz="36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SERBIAN   ORNITHOLOGICAL   FEDERATION</a:t>
            </a:r>
            <a:endParaRPr kumimoji="0" lang="en-US" sz="2400" b="1"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16" name="Content Placeholder 3" descr="12179179_718691131496452_1390864273_n.png"/>
          <p:cNvPicPr>
            <a:picLocks noChangeAspect="1"/>
          </p:cNvPicPr>
          <p:nvPr/>
        </p:nvPicPr>
        <p:blipFill>
          <a:blip r:embed="rId7" cstate="print"/>
          <a:stretch>
            <a:fillRect/>
          </a:stretch>
        </p:blipFill>
        <p:spPr>
          <a:xfrm>
            <a:off x="642910" y="4286256"/>
            <a:ext cx="1857388" cy="1792052"/>
          </a:xfrm>
          <a:prstGeom prst="rect">
            <a:avLst/>
          </a:prstGeom>
        </p:spPr>
      </p:pic>
    </p:spTree>
    <p:custDataLst>
      <p:tags r:id="rId1"/>
    </p:custDataLst>
  </p:cSld>
  <p:clrMapOvr>
    <a:masterClrMapping/>
  </p:clrMapOvr>
  <p:transition spd="slow" advTm="10786">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P spid="1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1026" name="Picture 2" descr="C:\Documents and Settings\Misko1947\Desktop\SICH 2018\kucica[2].gif"/>
          <p:cNvPicPr>
            <a:picLocks noChangeAspect="1" noChangeArrowheads="1"/>
          </p:cNvPicPr>
          <p:nvPr/>
        </p:nvPicPr>
        <p:blipFill>
          <a:blip r:embed="rId3" cstate="print"/>
          <a:srcRect/>
          <a:stretch>
            <a:fillRect/>
          </a:stretch>
        </p:blipFill>
        <p:spPr bwMode="auto">
          <a:xfrm>
            <a:off x="0" y="6096000"/>
            <a:ext cx="781050" cy="762000"/>
          </a:xfrm>
          <a:prstGeom prst="rect">
            <a:avLst/>
          </a:prstGeom>
          <a:noFill/>
        </p:spPr>
      </p:pic>
      <p:pic>
        <p:nvPicPr>
          <p:cNvPr id="5" name="Picture 4" descr="maxresdefault.jpg"/>
          <p:cNvPicPr>
            <a:picLocks noChangeAspect="1"/>
          </p:cNvPicPr>
          <p:nvPr/>
        </p:nvPicPr>
        <p:blipFill>
          <a:blip r:embed="rId4" cstate="print"/>
          <a:stretch>
            <a:fillRect/>
          </a:stretch>
        </p:blipFill>
        <p:spPr>
          <a:xfrm>
            <a:off x="2285984" y="3722037"/>
            <a:ext cx="4112161" cy="25644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Content Placeholder 12" descr="25630406_10215090981813012_338667143_n.jpg"/>
          <p:cNvPicPr>
            <a:picLocks noGrp="1" noChangeAspect="1"/>
          </p:cNvPicPr>
          <p:nvPr>
            <p:ph idx="1"/>
          </p:nvPr>
        </p:nvPicPr>
        <p:blipFill>
          <a:blip r:embed="rId5" cstate="print"/>
          <a:stretch>
            <a:fillRect/>
          </a:stretch>
        </p:blipFill>
        <p:spPr>
          <a:xfrm>
            <a:off x="1142976" y="3357562"/>
            <a:ext cx="2047931" cy="26997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25630482_10215090976172871_1844905412_n.jpg"/>
          <p:cNvPicPr>
            <a:picLocks noChangeAspect="1"/>
          </p:cNvPicPr>
          <p:nvPr/>
        </p:nvPicPr>
        <p:blipFill>
          <a:blip r:embed="rId6" cstate="print"/>
          <a:stretch>
            <a:fillRect/>
          </a:stretch>
        </p:blipFill>
        <p:spPr>
          <a:xfrm>
            <a:off x="5643570" y="3286124"/>
            <a:ext cx="2420345" cy="30958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214282" y="1357298"/>
            <a:ext cx="8929718" cy="1631216"/>
          </a:xfrm>
          <a:prstGeom prst="rect">
            <a:avLst/>
          </a:prstGeom>
          <a:noFill/>
        </p:spPr>
        <p:txBody>
          <a:bodyPr wrap="square" rtlCol="0">
            <a:spAutoFit/>
          </a:bodyPr>
          <a:lstStyle/>
          <a:p>
            <a:r>
              <a:rPr lang="sr-Latn-BA" sz="2000" b="1" dirty="0" smtClean="0"/>
              <a:t>In the middle of the twentieth century, Canary breeders in Serbia began to train their birds the song of nightingale (Luscinia megarhynchos).</a:t>
            </a:r>
            <a:endParaRPr lang="en-US" sz="2000" b="1" dirty="0" smtClean="0"/>
          </a:p>
          <a:p>
            <a:endParaRPr lang="en-US" sz="2000" b="1" dirty="0" smtClean="0"/>
          </a:p>
          <a:p>
            <a:r>
              <a:rPr lang="sr-Latn-BA" sz="2000" b="1" dirty="0" smtClean="0"/>
              <a:t>Since the song is very varied, only a few Canaries were able to learn this wonderful song, so the selection was very strict (rigorous).</a:t>
            </a:r>
            <a:endParaRPr lang="en-US" sz="2000" b="1" dirty="0"/>
          </a:p>
        </p:txBody>
      </p:sp>
    </p:spTree>
    <p:custDataLst>
      <p:tags r:id="rId1"/>
    </p:custDataLst>
  </p:cSld>
  <p:clrMapOvr>
    <a:masterClrMapping/>
  </p:clrMapOvr>
  <p:transition spd="slow" advTm="11953">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9" name="Picture 2" descr="C:\Documents and Settings\Misko1947\Desktop\SICH 2018\kucica[2].gif"/>
          <p:cNvPicPr>
            <a:picLocks noChangeAspect="1" noChangeArrowheads="1"/>
          </p:cNvPicPr>
          <p:nvPr/>
        </p:nvPicPr>
        <p:blipFill>
          <a:blip r:embed="rId3" cstate="print"/>
          <a:srcRect/>
          <a:stretch>
            <a:fillRect/>
          </a:stretch>
        </p:blipFill>
        <p:spPr bwMode="auto">
          <a:xfrm>
            <a:off x="0" y="6096000"/>
            <a:ext cx="781050" cy="762000"/>
          </a:xfrm>
          <a:prstGeom prst="rect">
            <a:avLst/>
          </a:prstGeom>
          <a:noFill/>
        </p:spPr>
      </p:pic>
      <p:pic>
        <p:nvPicPr>
          <p:cNvPr id="12" name="Content Placeholder 3" descr="b41.jpg"/>
          <p:cNvPicPr>
            <a:picLocks noGrp="1" noChangeAspect="1"/>
          </p:cNvPicPr>
          <p:nvPr>
            <p:ph idx="1"/>
          </p:nvPr>
        </p:nvPicPr>
        <p:blipFill>
          <a:blip r:embed="rId4" cstate="print"/>
          <a:stretch>
            <a:fillRect/>
          </a:stretch>
        </p:blipFill>
        <p:spPr>
          <a:xfrm>
            <a:off x="4929190" y="3612915"/>
            <a:ext cx="4143404" cy="3173671"/>
          </a:xfrm>
        </p:spPr>
      </p:pic>
      <p:pic>
        <p:nvPicPr>
          <p:cNvPr id="15" name="Picture 14" descr="magnetofon-tesla-anp265-b73-1970-godine-slika-78835977.jpg"/>
          <p:cNvPicPr>
            <a:picLocks noChangeAspect="1"/>
          </p:cNvPicPr>
          <p:nvPr/>
        </p:nvPicPr>
        <p:blipFill>
          <a:blip r:embed="rId5" cstate="print"/>
          <a:stretch>
            <a:fillRect/>
          </a:stretch>
        </p:blipFill>
        <p:spPr>
          <a:xfrm>
            <a:off x="214282" y="2571744"/>
            <a:ext cx="4516313" cy="2714644"/>
          </a:xfrm>
          <a:prstGeom prst="rect">
            <a:avLst/>
          </a:prstGeom>
        </p:spPr>
      </p:pic>
      <p:sp>
        <p:nvSpPr>
          <p:cNvPr id="16" name="TextBox 15"/>
          <p:cNvSpPr txBox="1"/>
          <p:nvPr/>
        </p:nvSpPr>
        <p:spPr>
          <a:xfrm>
            <a:off x="214282" y="1428736"/>
            <a:ext cx="6858048" cy="1015663"/>
          </a:xfrm>
          <a:prstGeom prst="rect">
            <a:avLst/>
          </a:prstGeom>
          <a:noFill/>
        </p:spPr>
        <p:txBody>
          <a:bodyPr wrap="square" rtlCol="0">
            <a:spAutoFit/>
          </a:bodyPr>
          <a:lstStyle/>
          <a:p>
            <a:r>
              <a:rPr lang="sr-Latn-BA" sz="2000" b="1" dirty="0" smtClean="0"/>
              <a:t>Technology at that time was not developed as today, so the breeders trained their birds in various ways and the best results were achieved with tape recorders.</a:t>
            </a:r>
            <a:endParaRPr lang="en-US" sz="2000" b="1" dirty="0"/>
          </a:p>
        </p:txBody>
      </p:sp>
      <p:pic>
        <p:nvPicPr>
          <p:cNvPr id="17" name="Picture 16" descr="25630482_10215090976172871_1844905412_n.jpg"/>
          <p:cNvPicPr>
            <a:picLocks noChangeAspect="1"/>
          </p:cNvPicPr>
          <p:nvPr/>
        </p:nvPicPr>
        <p:blipFill>
          <a:blip r:embed="rId6" cstate="print"/>
          <a:stretch>
            <a:fillRect/>
          </a:stretch>
        </p:blipFill>
        <p:spPr>
          <a:xfrm>
            <a:off x="7072330" y="1643050"/>
            <a:ext cx="1777403" cy="2273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Content Placeholder 3" descr="nachtigall-hires.jpg"/>
          <p:cNvPicPr>
            <a:picLocks noChangeAspect="1"/>
          </p:cNvPicPr>
          <p:nvPr/>
        </p:nvPicPr>
        <p:blipFill>
          <a:blip r:embed="rId7" cstate="print"/>
          <a:stretch>
            <a:fillRect/>
          </a:stretch>
        </p:blipFill>
        <p:spPr>
          <a:xfrm>
            <a:off x="1500166" y="4286256"/>
            <a:ext cx="2500331" cy="25003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ransition spd="slow" advTm="10698">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76" y="1500174"/>
            <a:ext cx="4786314" cy="4401205"/>
          </a:xfrm>
          <a:prstGeom prst="rect">
            <a:avLst/>
          </a:prstGeom>
          <a:noFill/>
        </p:spPr>
        <p:txBody>
          <a:bodyPr wrap="square" rtlCol="0">
            <a:spAutoFit/>
          </a:bodyPr>
          <a:lstStyle/>
          <a:p>
            <a:r>
              <a:rPr lang="sr-Latn-BA" sz="2000" b="1" dirty="0" smtClean="0"/>
              <a:t>Thanks to the invested work and the selection of the bird, they are rich in a large number of melodies that mostly originate from the song of slavujar. </a:t>
            </a:r>
            <a:r>
              <a:rPr lang="en-US" sz="2000" b="1" dirty="0" smtClean="0"/>
              <a:t> </a:t>
            </a:r>
            <a:r>
              <a:rPr lang="sr-Latn-BA" sz="2000" b="1" dirty="0" smtClean="0"/>
              <a:t>Through decades of work both on the selection of the birds themselves and the selection of the most elit specimens, the breeders have also been working on the selection and customization of melodies from the Slavujar song that is acceptable to the canaries of Slavujars. That's why, we have, today, a slavujar who sings up to 30 sequences (tours) (melodies).</a:t>
            </a:r>
            <a:endParaRPr lang="en-US" sz="2000" b="1" dirty="0"/>
          </a:p>
        </p:txBody>
      </p:sp>
      <p:sp>
        <p:nvSpPr>
          <p:cNvPr id="8"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9" name="Picture 2" descr="C:\Documents and Settings\Misko1947\Desktop\SICH 2018\kucica[2].gif"/>
          <p:cNvPicPr>
            <a:picLocks noChangeAspect="1" noChangeArrowheads="1"/>
          </p:cNvPicPr>
          <p:nvPr/>
        </p:nvPicPr>
        <p:blipFill>
          <a:blip r:embed="rId3" cstate="print"/>
          <a:srcRect/>
          <a:stretch>
            <a:fillRect/>
          </a:stretch>
        </p:blipFill>
        <p:spPr bwMode="auto">
          <a:xfrm>
            <a:off x="0" y="6096000"/>
            <a:ext cx="781050" cy="762000"/>
          </a:xfrm>
          <a:prstGeom prst="rect">
            <a:avLst/>
          </a:prstGeom>
          <a:noFill/>
        </p:spPr>
      </p:pic>
      <p:pic>
        <p:nvPicPr>
          <p:cNvPr id="10" name="Content Placeholder 3" descr="slika.jpg"/>
          <p:cNvPicPr>
            <a:picLocks noGrp="1" noChangeAspect="1"/>
          </p:cNvPicPr>
          <p:nvPr>
            <p:ph idx="1"/>
          </p:nvPr>
        </p:nvPicPr>
        <p:blipFill>
          <a:blip r:embed="rId4" cstate="print"/>
          <a:stretch>
            <a:fillRect/>
          </a:stretch>
        </p:blipFill>
        <p:spPr>
          <a:xfrm>
            <a:off x="4890211" y="3357562"/>
            <a:ext cx="4039507" cy="3143272"/>
          </a:xfrm>
        </p:spPr>
      </p:pic>
      <p:pic>
        <p:nvPicPr>
          <p:cNvPr id="11" name="Content Placeholder 12" descr="25630406_10215090981813012_338667143_n.jpg"/>
          <p:cNvPicPr>
            <a:picLocks noChangeAspect="1"/>
          </p:cNvPicPr>
          <p:nvPr/>
        </p:nvPicPr>
        <p:blipFill>
          <a:blip r:embed="rId5" cstate="print"/>
          <a:stretch>
            <a:fillRect/>
          </a:stretch>
        </p:blipFill>
        <p:spPr>
          <a:xfrm flipH="1">
            <a:off x="7715272" y="714356"/>
            <a:ext cx="1166779" cy="1613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ransition spd="slow" advTm="22753">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2cr92j9.jpg"/>
          <p:cNvPicPr>
            <a:picLocks noGrp="1" noChangeAspect="1"/>
          </p:cNvPicPr>
          <p:nvPr>
            <p:ph idx="1"/>
          </p:nvPr>
        </p:nvPicPr>
        <p:blipFill>
          <a:blip r:embed="rId3" cstate="print"/>
          <a:stretch>
            <a:fillRect/>
          </a:stretch>
        </p:blipFill>
        <p:spPr>
          <a:xfrm>
            <a:off x="5429256" y="4237821"/>
            <a:ext cx="3443161" cy="2334451"/>
          </a:xfrm>
        </p:spPr>
      </p:pic>
      <p:sp>
        <p:nvSpPr>
          <p:cNvPr id="9"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10" name="Picture 2" descr="C:\Documents and Settings\Misko1947\Desktop\SICH 2018\kucica[2].gif"/>
          <p:cNvPicPr>
            <a:picLocks noChangeAspect="1" noChangeArrowheads="1"/>
          </p:cNvPicPr>
          <p:nvPr/>
        </p:nvPicPr>
        <p:blipFill>
          <a:blip r:embed="rId4" cstate="print"/>
          <a:srcRect/>
          <a:stretch>
            <a:fillRect/>
          </a:stretch>
        </p:blipFill>
        <p:spPr bwMode="auto">
          <a:xfrm>
            <a:off x="0" y="6096000"/>
            <a:ext cx="781050" cy="762000"/>
          </a:xfrm>
          <a:prstGeom prst="rect">
            <a:avLst/>
          </a:prstGeom>
          <a:noFill/>
        </p:spPr>
      </p:pic>
      <p:sp>
        <p:nvSpPr>
          <p:cNvPr id="11" name="TextBox 10"/>
          <p:cNvSpPr txBox="1"/>
          <p:nvPr/>
        </p:nvSpPr>
        <p:spPr>
          <a:xfrm>
            <a:off x="214282" y="1269762"/>
            <a:ext cx="5286412" cy="5016758"/>
          </a:xfrm>
          <a:prstGeom prst="rect">
            <a:avLst/>
          </a:prstGeom>
          <a:noFill/>
        </p:spPr>
        <p:txBody>
          <a:bodyPr wrap="square" rtlCol="0">
            <a:spAutoFit/>
          </a:bodyPr>
          <a:lstStyle/>
          <a:p>
            <a:r>
              <a:rPr lang="sr-Latn-BA" sz="2000" b="1" dirty="0" smtClean="0"/>
              <a:t>After nearly three decades of creating the race, the first competitions began in the mid-eighties.</a:t>
            </a:r>
            <a:br>
              <a:rPr lang="sr-Latn-BA" sz="2000" b="1" dirty="0" smtClean="0"/>
            </a:br>
            <a:r>
              <a:rPr lang="sr-Latn-BA" sz="2000" b="1" dirty="0" smtClean="0"/>
              <a:t>   In the interest of better and faster creating a specimens of this new race, a organization was founded of the "song canaries", Serbian singer-Slavujar, at the Alliance of organizations for the protection and education of birds of Yugoslavia on June 24, 2000. </a:t>
            </a:r>
            <a:br>
              <a:rPr lang="sr-Latn-BA" sz="2000" b="1" dirty="0" smtClean="0"/>
            </a:br>
            <a:r>
              <a:rPr lang="sr-Latn-BA" sz="2000" b="1" dirty="0" smtClean="0"/>
              <a:t>The rules and standards for competitions were soon established as well as the conditions: the form of competition cages, the way sequence (tours) are evaluated and everything else that is necessary for the competitions to be held.</a:t>
            </a:r>
            <a:endParaRPr lang="en-US" sz="2000" b="1" dirty="0"/>
          </a:p>
        </p:txBody>
      </p:sp>
      <p:pic>
        <p:nvPicPr>
          <p:cNvPr id="13" name="Content Placeholder 12" descr="25630406_10215090981813012_338667143_n.jpg"/>
          <p:cNvPicPr>
            <a:picLocks noChangeAspect="1"/>
          </p:cNvPicPr>
          <p:nvPr/>
        </p:nvPicPr>
        <p:blipFill>
          <a:blip r:embed="rId5" cstate="print"/>
          <a:stretch>
            <a:fillRect/>
          </a:stretch>
        </p:blipFill>
        <p:spPr>
          <a:xfrm flipH="1">
            <a:off x="7191435" y="1437445"/>
            <a:ext cx="1595407" cy="2205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ransition spd="slow" advTm="23483">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9" name="Picture 2" descr="C:\Documents and Settings\Misko1947\Desktop\SICH 2018\kucica[2].gif"/>
          <p:cNvPicPr>
            <a:picLocks noChangeAspect="1" noChangeArrowheads="1"/>
          </p:cNvPicPr>
          <p:nvPr/>
        </p:nvPicPr>
        <p:blipFill>
          <a:blip r:embed="rId3" cstate="print"/>
          <a:srcRect/>
          <a:stretch>
            <a:fillRect/>
          </a:stretch>
        </p:blipFill>
        <p:spPr bwMode="auto">
          <a:xfrm>
            <a:off x="0" y="6096000"/>
            <a:ext cx="781050" cy="762000"/>
          </a:xfrm>
          <a:prstGeom prst="rect">
            <a:avLst/>
          </a:prstGeom>
          <a:noFill/>
        </p:spPr>
      </p:pic>
      <p:sp>
        <p:nvSpPr>
          <p:cNvPr id="10" name="TextBox 9"/>
          <p:cNvSpPr txBox="1"/>
          <p:nvPr/>
        </p:nvSpPr>
        <p:spPr>
          <a:xfrm>
            <a:off x="214282" y="1285860"/>
            <a:ext cx="8786874" cy="707886"/>
          </a:xfrm>
          <a:prstGeom prst="rect">
            <a:avLst/>
          </a:prstGeom>
          <a:noFill/>
        </p:spPr>
        <p:txBody>
          <a:bodyPr wrap="square" rtlCol="0">
            <a:spAutoFit/>
          </a:bodyPr>
          <a:lstStyle/>
          <a:p>
            <a:r>
              <a:rPr lang="sr-Latn-BA" sz="2000" b="1" dirty="0" smtClean="0"/>
              <a:t>There are 6 categories in the competition, as individually singing, in pairs and a collection of 4 birds, s</a:t>
            </a:r>
            <a:r>
              <a:rPr lang="en-US" sz="2000" b="1" dirty="0" smtClean="0"/>
              <a:t>e</a:t>
            </a:r>
            <a:r>
              <a:rPr lang="sr-Latn-BA" sz="2000" b="1" dirty="0" smtClean="0"/>
              <a:t>p</a:t>
            </a:r>
            <a:r>
              <a:rPr lang="en-US" sz="2000" b="1" dirty="0" err="1" smtClean="0"/>
              <a:t>arate</a:t>
            </a:r>
            <a:r>
              <a:rPr lang="sr-Latn-BA" sz="2000" b="1" dirty="0" smtClean="0"/>
              <a:t>ly for </a:t>
            </a:r>
            <a:r>
              <a:rPr lang="en-US" sz="2000" b="1" dirty="0" smtClean="0"/>
              <a:t> </a:t>
            </a:r>
            <a:r>
              <a:rPr lang="sr-Latn-BA" sz="2000" b="1" dirty="0" smtClean="0"/>
              <a:t>young and for old birds.</a:t>
            </a:r>
            <a:endParaRPr lang="en-US" sz="2000" b="1" dirty="0"/>
          </a:p>
        </p:txBody>
      </p:sp>
      <p:pic>
        <p:nvPicPr>
          <p:cNvPr id="11" name="Content Placeholder 3" descr="bane 1.jpg"/>
          <p:cNvPicPr>
            <a:picLocks noGrp="1" noChangeAspect="1"/>
          </p:cNvPicPr>
          <p:nvPr>
            <p:ph idx="1"/>
          </p:nvPr>
        </p:nvPicPr>
        <p:blipFill>
          <a:blip r:embed="rId4" cstate="print"/>
          <a:stretch>
            <a:fillRect/>
          </a:stretch>
        </p:blipFill>
        <p:spPr>
          <a:xfrm>
            <a:off x="857224" y="2691898"/>
            <a:ext cx="2221061" cy="1665796"/>
          </a:xfrm>
        </p:spPr>
      </p:pic>
      <p:pic>
        <p:nvPicPr>
          <p:cNvPr id="12" name="Picture 11" descr="bane 2.jpg"/>
          <p:cNvPicPr>
            <a:picLocks noChangeAspect="1"/>
          </p:cNvPicPr>
          <p:nvPr/>
        </p:nvPicPr>
        <p:blipFill>
          <a:blip r:embed="rId5" cstate="print"/>
          <a:stretch>
            <a:fillRect/>
          </a:stretch>
        </p:blipFill>
        <p:spPr>
          <a:xfrm>
            <a:off x="5000628" y="2714620"/>
            <a:ext cx="3500462" cy="1665796"/>
          </a:xfrm>
          <a:prstGeom prst="rect">
            <a:avLst/>
          </a:prstGeom>
        </p:spPr>
      </p:pic>
      <p:pic>
        <p:nvPicPr>
          <p:cNvPr id="13" name="Picture 12" descr="bane 4.jpg"/>
          <p:cNvPicPr>
            <a:picLocks noChangeAspect="1"/>
          </p:cNvPicPr>
          <p:nvPr/>
        </p:nvPicPr>
        <p:blipFill>
          <a:blip r:embed="rId6" cstate="print"/>
          <a:stretch>
            <a:fillRect/>
          </a:stretch>
        </p:blipFill>
        <p:spPr>
          <a:xfrm>
            <a:off x="3018238" y="4429132"/>
            <a:ext cx="3053960" cy="2290470"/>
          </a:xfrm>
          <a:prstGeom prst="rect">
            <a:avLst/>
          </a:prstGeom>
        </p:spPr>
      </p:pic>
      <p:sp>
        <p:nvSpPr>
          <p:cNvPr id="14" name="TextBox 13"/>
          <p:cNvSpPr txBox="1"/>
          <p:nvPr/>
        </p:nvSpPr>
        <p:spPr>
          <a:xfrm>
            <a:off x="285720" y="2252955"/>
            <a:ext cx="3571900" cy="461665"/>
          </a:xfrm>
          <a:prstGeom prst="rect">
            <a:avLst/>
          </a:prstGeom>
          <a:noFill/>
        </p:spPr>
        <p:txBody>
          <a:bodyPr wrap="square" rtlCol="0">
            <a:spAutoFit/>
          </a:bodyPr>
          <a:lstStyle/>
          <a:p>
            <a:pPr algn="ctr"/>
            <a:r>
              <a:rPr lang="en-US" sz="2000" b="1" i="1" dirty="0" smtClean="0">
                <a:latin typeface="Times New Roman" pitchFamily="18" charset="0"/>
                <a:cs typeface="Times New Roman" pitchFamily="18" charset="0"/>
              </a:rPr>
              <a:t>Individually</a:t>
            </a:r>
            <a:r>
              <a:rPr lang="en-US" sz="2400" b="1" i="1" dirty="0" smtClean="0">
                <a:latin typeface="Times New Roman" pitchFamily="18" charset="0"/>
                <a:cs typeface="Times New Roman" pitchFamily="18" charset="0"/>
              </a:rPr>
              <a:t> – </a:t>
            </a:r>
            <a:r>
              <a:rPr lang="en-US" sz="2400" b="1" i="1" dirty="0" err="1" smtClean="0">
                <a:latin typeface="Times New Roman" pitchFamily="18" charset="0"/>
                <a:cs typeface="Times New Roman" pitchFamily="18" charset="0"/>
              </a:rPr>
              <a:t>Individuel</a:t>
            </a:r>
            <a:r>
              <a:rPr lang="en-US" sz="2400" b="1" i="1" dirty="0" smtClean="0">
                <a:latin typeface="Times New Roman" pitchFamily="18" charset="0"/>
                <a:cs typeface="Times New Roman" pitchFamily="18" charset="0"/>
              </a:rPr>
              <a:t> </a:t>
            </a:r>
            <a:endParaRPr lang="en-US" sz="2400" dirty="0"/>
          </a:p>
        </p:txBody>
      </p:sp>
      <p:sp>
        <p:nvSpPr>
          <p:cNvPr id="15" name="TextBox 14"/>
          <p:cNvSpPr txBox="1"/>
          <p:nvPr/>
        </p:nvSpPr>
        <p:spPr>
          <a:xfrm>
            <a:off x="4786314" y="2243072"/>
            <a:ext cx="4000528" cy="400110"/>
          </a:xfrm>
          <a:prstGeom prst="rect">
            <a:avLst/>
          </a:prstGeom>
          <a:noFill/>
        </p:spPr>
        <p:txBody>
          <a:bodyPr wrap="square" rtlCol="0">
            <a:spAutoFit/>
          </a:bodyPr>
          <a:lstStyle/>
          <a:p>
            <a:pPr algn="ctr"/>
            <a:r>
              <a:rPr lang="en-US" sz="2000" b="1" i="1" dirty="0" smtClean="0">
                <a:latin typeface="Times New Roman" pitchFamily="18" charset="0"/>
                <a:cs typeface="Times New Roman" pitchFamily="18" charset="0"/>
              </a:rPr>
              <a:t>Couples – </a:t>
            </a:r>
            <a:r>
              <a:rPr lang="en-US" sz="2000" b="1" i="1" dirty="0" err="1" smtClean="0">
                <a:latin typeface="Times New Roman" pitchFamily="18" charset="0"/>
                <a:cs typeface="Times New Roman" pitchFamily="18" charset="0"/>
              </a:rPr>
              <a:t>Serie</a:t>
            </a:r>
            <a:r>
              <a:rPr lang="en-US" sz="2000" b="1" i="1" dirty="0" smtClean="0">
                <a:latin typeface="Times New Roman" pitchFamily="18" charset="0"/>
                <a:cs typeface="Times New Roman" pitchFamily="18" charset="0"/>
              </a:rPr>
              <a:t> de 2</a:t>
            </a:r>
            <a:endParaRPr lang="en-US" sz="2000" b="1" i="1" dirty="0">
              <a:latin typeface="Times New Roman" pitchFamily="18" charset="0"/>
              <a:cs typeface="Times New Roman" pitchFamily="18" charset="0"/>
            </a:endParaRPr>
          </a:p>
        </p:txBody>
      </p:sp>
      <p:sp>
        <p:nvSpPr>
          <p:cNvPr id="16" name="TextBox 15"/>
          <p:cNvSpPr txBox="1"/>
          <p:nvPr/>
        </p:nvSpPr>
        <p:spPr>
          <a:xfrm>
            <a:off x="6286512" y="5127981"/>
            <a:ext cx="1785950" cy="1015663"/>
          </a:xfrm>
          <a:prstGeom prst="rect">
            <a:avLst/>
          </a:prstGeom>
          <a:noFill/>
        </p:spPr>
        <p:txBody>
          <a:bodyPr wrap="square" rtlCol="0">
            <a:spAutoFit/>
          </a:bodyPr>
          <a:lstStyle/>
          <a:p>
            <a:pPr algn="ctr"/>
            <a:r>
              <a:rPr lang="en-US" sz="2000" b="1" i="1" dirty="0" smtClean="0">
                <a:latin typeface="Times New Roman" pitchFamily="18" charset="0"/>
                <a:cs typeface="Times New Roman" pitchFamily="18" charset="0"/>
              </a:rPr>
              <a:t>a collection </a:t>
            </a:r>
          </a:p>
          <a:p>
            <a:pPr algn="ctr"/>
            <a:r>
              <a:rPr lang="en-US" sz="2000" b="1" i="1" dirty="0" smtClean="0">
                <a:latin typeface="Times New Roman" pitchFamily="18" charset="0"/>
                <a:cs typeface="Times New Roman" pitchFamily="18" charset="0"/>
              </a:rPr>
              <a:t>of 4 birds - </a:t>
            </a:r>
          </a:p>
          <a:p>
            <a:pPr algn="ctr"/>
            <a:r>
              <a:rPr lang="en-US" sz="2000" b="1" i="1" dirty="0" err="1" smtClean="0">
                <a:latin typeface="Times New Roman" pitchFamily="18" charset="0"/>
                <a:cs typeface="Times New Roman" pitchFamily="18" charset="0"/>
              </a:rPr>
              <a:t>Stam</a:t>
            </a:r>
            <a:r>
              <a:rPr lang="en-US" sz="2000" b="1" i="1" dirty="0" smtClean="0">
                <a:latin typeface="Times New Roman" pitchFamily="18" charset="0"/>
                <a:cs typeface="Times New Roman" pitchFamily="18" charset="0"/>
              </a:rPr>
              <a:t> 4</a:t>
            </a:r>
            <a:endParaRPr lang="en-US" sz="2000" b="1" i="1" dirty="0">
              <a:latin typeface="Times New Roman" pitchFamily="18" charset="0"/>
              <a:cs typeface="Times New Roman" pitchFamily="18" charset="0"/>
            </a:endParaRPr>
          </a:p>
        </p:txBody>
      </p:sp>
    </p:spTree>
    <p:custDataLst>
      <p:tags r:id="rId1"/>
    </p:custDataLst>
  </p:cSld>
  <p:clrMapOvr>
    <a:masterClrMapping/>
  </p:clrMapOvr>
  <p:transition spd="slow" advTm="12637">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20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20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360"/>
                                          </p:val>
                                        </p:tav>
                                        <p:tav tm="100000">
                                          <p:val>
                                            <p:fltVal val="0"/>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fade">
                                      <p:cBhvr>
                                        <p:cTn id="48" dur="2000"/>
                                        <p:tgtEl>
                                          <p:spTgt spid="16">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xEl>
                                              <p:pRg st="1" end="1"/>
                                            </p:txEl>
                                          </p:spTgt>
                                        </p:tgtEl>
                                        <p:attrNameLst>
                                          <p:attrName>style.visibility</p:attrName>
                                        </p:attrNameLst>
                                      </p:cBhvr>
                                      <p:to>
                                        <p:strVal val="visible"/>
                                      </p:to>
                                    </p:set>
                                    <p:animEffect transition="in" filter="fade">
                                      <p:cBhvr>
                                        <p:cTn id="51" dur="2000"/>
                                        <p:tgtEl>
                                          <p:spTgt spid="16">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2000"/>
                                        <p:tgtEl>
                                          <p:spTgt spid="1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 calcmode="lin" valueType="num">
                                      <p:cBhvr>
                                        <p:cTn id="61" dur="500" fill="hold"/>
                                        <p:tgtEl>
                                          <p:spTgt spid="13"/>
                                        </p:tgtEl>
                                        <p:attrNameLst>
                                          <p:attrName>style.rotation</p:attrName>
                                        </p:attrNameLst>
                                      </p:cBhvr>
                                      <p:tavLst>
                                        <p:tav tm="0">
                                          <p:val>
                                            <p:fltVal val="360"/>
                                          </p:val>
                                        </p:tav>
                                        <p:tav tm="100000">
                                          <p:val>
                                            <p:fltVal val="0"/>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allAtOnce"/>
      <p:bldP spid="14" grpId="0" build="allAtOnce"/>
      <p:bldP spid="15" grpId="0" build="allAtOnce"/>
      <p:bldP spid="1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8" name="Picture 2" descr="C:\Documents and Settings\Misko1947\Desktop\SICH 2018\kucica[2].gif"/>
          <p:cNvPicPr>
            <a:picLocks noChangeAspect="1" noChangeArrowheads="1"/>
          </p:cNvPicPr>
          <p:nvPr/>
        </p:nvPicPr>
        <p:blipFill>
          <a:blip r:embed="rId3" cstate="print"/>
          <a:srcRect/>
          <a:stretch>
            <a:fillRect/>
          </a:stretch>
        </p:blipFill>
        <p:spPr bwMode="auto">
          <a:xfrm>
            <a:off x="0" y="6096000"/>
            <a:ext cx="781050" cy="762000"/>
          </a:xfrm>
          <a:prstGeom prst="rect">
            <a:avLst/>
          </a:prstGeom>
          <a:noFill/>
        </p:spPr>
      </p:pic>
      <p:sp>
        <p:nvSpPr>
          <p:cNvPr id="9" name="TextBox 8"/>
          <p:cNvSpPr txBox="1"/>
          <p:nvPr/>
        </p:nvSpPr>
        <p:spPr>
          <a:xfrm>
            <a:off x="142844" y="1714488"/>
            <a:ext cx="8858312" cy="1938992"/>
          </a:xfrm>
          <a:prstGeom prst="rect">
            <a:avLst/>
          </a:prstGeom>
          <a:noFill/>
        </p:spPr>
        <p:txBody>
          <a:bodyPr wrap="square" rtlCol="0">
            <a:spAutoFit/>
          </a:bodyPr>
          <a:lstStyle/>
          <a:p>
            <a:r>
              <a:rPr lang="sr-Latn-BA" sz="2000" b="1" dirty="0" smtClean="0"/>
              <a:t>At the state championship, Slavujari appeared for the first time in 2001 in a special category that our organization called Section "S“</a:t>
            </a:r>
            <a:r>
              <a:rPr lang="en-US" sz="2000" b="1" dirty="0" smtClean="0"/>
              <a:t>.</a:t>
            </a:r>
            <a:r>
              <a:rPr lang="sr-Latn-BA" sz="2000" b="1" dirty="0" smtClean="0"/>
              <a:t/>
            </a:r>
            <a:br>
              <a:rPr lang="sr-Latn-BA" sz="2000" b="1" dirty="0" smtClean="0"/>
            </a:br>
            <a:endParaRPr lang="en-US" sz="2000" b="1" dirty="0" smtClean="0"/>
          </a:p>
          <a:p>
            <a:r>
              <a:rPr lang="sr-Latn-BA" sz="2000" b="1" dirty="0" smtClean="0"/>
              <a:t>2003 after passing the judge examination Branislav Karajović, Milovan Stojadinović</a:t>
            </a:r>
            <a:r>
              <a:rPr lang="en-US" sz="2000" b="1" dirty="0" smtClean="0"/>
              <a:t>,</a:t>
            </a:r>
            <a:r>
              <a:rPr lang="sr-Latn-BA" sz="2000" b="1" dirty="0" smtClean="0"/>
              <a:t> Životije Arandjelović </a:t>
            </a:r>
            <a:r>
              <a:rPr lang="en-US" sz="2000" b="1" dirty="0" smtClean="0"/>
              <a:t> </a:t>
            </a:r>
            <a:r>
              <a:rPr lang="en-US" sz="2000" b="1" dirty="0" smtClean="0"/>
              <a:t>in 2017 </a:t>
            </a:r>
            <a:r>
              <a:rPr lang="en-US" sz="2000" b="1" dirty="0" err="1" smtClean="0"/>
              <a:t>Radmilo</a:t>
            </a:r>
            <a:r>
              <a:rPr lang="en-US" sz="2000" b="1" dirty="0" smtClean="0"/>
              <a:t> </a:t>
            </a:r>
            <a:r>
              <a:rPr lang="en-US" sz="2000" b="1" dirty="0" err="1" smtClean="0"/>
              <a:t>Disivojevi</a:t>
            </a:r>
            <a:r>
              <a:rPr lang="sr-Latn-BA" sz="2000" b="1" dirty="0" smtClean="0"/>
              <a:t>ć</a:t>
            </a:r>
            <a:r>
              <a:rPr lang="sr-Latn-BA" sz="2000" b="1" dirty="0"/>
              <a:t> </a:t>
            </a:r>
            <a:r>
              <a:rPr lang="sr-Latn-BA" sz="2000" b="1" dirty="0" smtClean="0"/>
              <a:t>and </a:t>
            </a:r>
          </a:p>
          <a:p>
            <a:r>
              <a:rPr lang="sr-Latn-BA" sz="2000" b="1" dirty="0"/>
              <a:t> </a:t>
            </a:r>
            <a:r>
              <a:rPr lang="sr-Latn-BA" sz="2000" b="1" dirty="0" smtClean="0"/>
              <a:t> </a:t>
            </a:r>
            <a:r>
              <a:rPr lang="en-US" sz="2000" b="1" dirty="0" smtClean="0"/>
              <a:t>201</a:t>
            </a:r>
            <a:r>
              <a:rPr lang="sr-Latn-BA" sz="2000" b="1" dirty="0" smtClean="0"/>
              <a:t>8</a:t>
            </a:r>
            <a:r>
              <a:rPr lang="en-US" sz="2000" b="1" dirty="0" smtClean="0"/>
              <a:t> </a:t>
            </a:r>
            <a:r>
              <a:rPr lang="en-US" sz="2000" b="1" dirty="0" err="1" smtClean="0"/>
              <a:t>Aleksandar</a:t>
            </a:r>
            <a:r>
              <a:rPr lang="en-US" sz="2000" b="1" dirty="0" smtClean="0"/>
              <a:t> </a:t>
            </a:r>
            <a:r>
              <a:rPr lang="en-US" sz="2000" b="1" dirty="0" err="1" smtClean="0"/>
              <a:t>Kostadinovi</a:t>
            </a:r>
            <a:r>
              <a:rPr lang="sr-Latn-BA" sz="2000" b="1" dirty="0"/>
              <a:t>ć</a:t>
            </a:r>
            <a:r>
              <a:rPr lang="en-US" sz="2000" b="1" dirty="0" smtClean="0"/>
              <a:t> </a:t>
            </a:r>
            <a:r>
              <a:rPr lang="sr-Latn-BA" sz="2000" b="1" dirty="0" smtClean="0"/>
              <a:t>become official judges for Slavujar.</a:t>
            </a:r>
            <a:endParaRPr lang="en-US" sz="2000" b="1" dirty="0"/>
          </a:p>
        </p:txBody>
      </p:sp>
      <p:pic>
        <p:nvPicPr>
          <p:cNvPr id="1026" name="Picture 2" descr="C:\Sich E\SICH\Sajtovi\SOF-WWW\PHP\SO\sudije SO SOFa\SUDIJE\Zivotije Arandelovi.jpg"/>
          <p:cNvPicPr>
            <a:picLocks noChangeAspect="1" noChangeArrowheads="1"/>
          </p:cNvPicPr>
          <p:nvPr/>
        </p:nvPicPr>
        <p:blipFill>
          <a:blip r:embed="rId4" cstate="print"/>
          <a:srcRect/>
          <a:stretch>
            <a:fillRect/>
          </a:stretch>
        </p:blipFill>
        <p:spPr bwMode="auto">
          <a:xfrm>
            <a:off x="2339752" y="4091523"/>
            <a:ext cx="1450606" cy="1928826"/>
          </a:xfrm>
          <a:prstGeom prst="rect">
            <a:avLst/>
          </a:prstGeom>
          <a:noFill/>
        </p:spPr>
      </p:pic>
      <p:pic>
        <p:nvPicPr>
          <p:cNvPr id="1027" name="Picture 3" descr="C:\Sich E\SICH\Sajtovi\SOF-WWW\PHP\SO\sudije SO SOFa\SUDIJE\Branislav Karajovic.jpg"/>
          <p:cNvPicPr>
            <a:picLocks noChangeAspect="1" noChangeArrowheads="1"/>
          </p:cNvPicPr>
          <p:nvPr/>
        </p:nvPicPr>
        <p:blipFill>
          <a:blip r:embed="rId5" cstate="print"/>
          <a:srcRect/>
          <a:stretch>
            <a:fillRect/>
          </a:stretch>
        </p:blipFill>
        <p:spPr bwMode="auto">
          <a:xfrm>
            <a:off x="683568" y="4100628"/>
            <a:ext cx="1450607" cy="1928826"/>
          </a:xfrm>
          <a:prstGeom prst="rect">
            <a:avLst/>
          </a:prstGeom>
          <a:noFill/>
        </p:spPr>
      </p:pic>
      <p:pic>
        <p:nvPicPr>
          <p:cNvPr id="1028" name="Picture 4" descr="C:\Sich E\SICH\Sajtovi\SOF-WWW\PHP\SO\sudije SO SOFa\SUDIJE\Milovan Stojadinovic.jpg"/>
          <p:cNvPicPr>
            <a:picLocks noChangeAspect="1" noChangeArrowheads="1"/>
          </p:cNvPicPr>
          <p:nvPr/>
        </p:nvPicPr>
        <p:blipFill>
          <a:blip r:embed="rId6" cstate="print"/>
          <a:srcRect/>
          <a:stretch>
            <a:fillRect/>
          </a:stretch>
        </p:blipFill>
        <p:spPr bwMode="auto">
          <a:xfrm>
            <a:off x="3995936" y="4100628"/>
            <a:ext cx="1450606" cy="1928826"/>
          </a:xfrm>
          <a:prstGeom prst="rect">
            <a:avLst/>
          </a:prstGeom>
          <a:noFill/>
        </p:spPr>
      </p:pic>
      <p:pic>
        <p:nvPicPr>
          <p:cNvPr id="1029" name="Picture 5" descr="C:\Documents and Settings\Misko1947\Desktop\SICH 2018\FOTO Radmilo Disivojevic.jpg"/>
          <p:cNvPicPr>
            <a:picLocks noChangeAspect="1" noChangeArrowheads="1"/>
          </p:cNvPicPr>
          <p:nvPr/>
        </p:nvPicPr>
        <p:blipFill>
          <a:blip r:embed="rId7" cstate="print"/>
          <a:srcRect/>
          <a:stretch>
            <a:fillRect/>
          </a:stretch>
        </p:blipFill>
        <p:spPr bwMode="auto">
          <a:xfrm>
            <a:off x="5580112" y="4091523"/>
            <a:ext cx="1508141" cy="1967988"/>
          </a:xfrm>
          <a:prstGeom prst="rect">
            <a:avLst/>
          </a:prstGeom>
          <a:noFill/>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6296" y="4067556"/>
            <a:ext cx="1461931" cy="1987569"/>
          </a:xfrm>
          <a:prstGeom prst="rect">
            <a:avLst/>
          </a:prstGeom>
        </p:spPr>
      </p:pic>
    </p:spTree>
    <p:custDataLst>
      <p:tags r:id="rId1"/>
    </p:custDataLst>
  </p:cSld>
  <p:clrMapOvr>
    <a:masterClrMapping/>
  </p:clrMapOvr>
  <p:transition spd="slow" advTm="15804">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2000"/>
                                        <p:tgtEl>
                                          <p:spTgt spid="9">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20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20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20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20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fade">
                                      <p:cBhvr>
                                        <p:cTn id="43"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13" name="Picture 2" descr="C:\Documents and Settings\Misko1947\Desktop\SICH 2018\kucica[2].gif"/>
          <p:cNvPicPr>
            <a:picLocks noChangeAspect="1" noChangeArrowheads="1"/>
          </p:cNvPicPr>
          <p:nvPr/>
        </p:nvPicPr>
        <p:blipFill>
          <a:blip r:embed="rId3" cstate="print"/>
          <a:srcRect/>
          <a:stretch>
            <a:fillRect/>
          </a:stretch>
        </p:blipFill>
        <p:spPr bwMode="auto">
          <a:xfrm>
            <a:off x="0" y="6096000"/>
            <a:ext cx="781050" cy="762000"/>
          </a:xfrm>
          <a:prstGeom prst="rect">
            <a:avLst/>
          </a:prstGeom>
          <a:noFill/>
        </p:spPr>
      </p:pic>
      <p:sp>
        <p:nvSpPr>
          <p:cNvPr id="14" name="TextBox 13"/>
          <p:cNvSpPr txBox="1"/>
          <p:nvPr/>
        </p:nvSpPr>
        <p:spPr>
          <a:xfrm>
            <a:off x="428596" y="1285860"/>
            <a:ext cx="8286808" cy="1323439"/>
          </a:xfrm>
          <a:prstGeom prst="rect">
            <a:avLst/>
          </a:prstGeom>
          <a:noFill/>
        </p:spPr>
        <p:txBody>
          <a:bodyPr wrap="square" rtlCol="0">
            <a:spAutoFit/>
          </a:bodyPr>
          <a:lstStyle/>
          <a:p>
            <a:r>
              <a:rPr lang="sr-Latn-BA" sz="2000" b="1" dirty="0" smtClean="0"/>
              <a:t>In Serbia, 5-6 competitions are held each year. Competitors through video connection can follow the evaluation process itself, which is also a great reason for socializing and exchanging experience among breeders.</a:t>
            </a:r>
            <a:endParaRPr lang="en-US" sz="2000" b="1" dirty="0" smtClean="0"/>
          </a:p>
        </p:txBody>
      </p:sp>
      <p:pic>
        <p:nvPicPr>
          <p:cNvPr id="15" name="Content Placeholder 3" descr="23377154_1628582753867839_2062707641_o.jpg"/>
          <p:cNvPicPr>
            <a:picLocks noGrp="1" noChangeAspect="1"/>
          </p:cNvPicPr>
          <p:nvPr>
            <p:ph idx="1"/>
          </p:nvPr>
        </p:nvPicPr>
        <p:blipFill>
          <a:blip r:embed="rId4" cstate="print"/>
          <a:stretch>
            <a:fillRect/>
          </a:stretch>
        </p:blipFill>
        <p:spPr>
          <a:xfrm>
            <a:off x="500034" y="2857496"/>
            <a:ext cx="2667018" cy="1500198"/>
          </a:xfrm>
        </p:spPr>
      </p:pic>
      <p:pic>
        <p:nvPicPr>
          <p:cNvPr id="16" name="Picture 15" descr="12341246_956050927817526_2096875868444922578_n.jpg"/>
          <p:cNvPicPr>
            <a:picLocks noChangeAspect="1"/>
          </p:cNvPicPr>
          <p:nvPr/>
        </p:nvPicPr>
        <p:blipFill>
          <a:blip r:embed="rId5" cstate="print"/>
          <a:stretch>
            <a:fillRect/>
          </a:stretch>
        </p:blipFill>
        <p:spPr>
          <a:xfrm>
            <a:off x="5929322" y="4885889"/>
            <a:ext cx="3143272" cy="1900697"/>
          </a:xfrm>
          <a:prstGeom prst="rect">
            <a:avLst/>
          </a:prstGeom>
        </p:spPr>
      </p:pic>
      <p:sp>
        <p:nvSpPr>
          <p:cNvPr id="17" name="TextBox 16"/>
          <p:cNvSpPr txBox="1"/>
          <p:nvPr/>
        </p:nvSpPr>
        <p:spPr>
          <a:xfrm>
            <a:off x="1000100" y="4857760"/>
            <a:ext cx="4786346" cy="1938992"/>
          </a:xfrm>
          <a:prstGeom prst="rect">
            <a:avLst/>
          </a:prstGeom>
          <a:noFill/>
        </p:spPr>
        <p:txBody>
          <a:bodyPr wrap="square" rtlCol="0">
            <a:spAutoFit/>
          </a:bodyPr>
          <a:lstStyle/>
          <a:p>
            <a:r>
              <a:rPr lang="sr-Latn-BA" sz="2000" b="1" dirty="0" smtClean="0"/>
              <a:t>Since the joining of the AOR in 2011, international competitions, called Balkan Championships, began to be organized, so there were some competitions in Romania, Serbia and Macedonia.</a:t>
            </a:r>
            <a:endParaRPr lang="en-US" sz="2000" dirty="0"/>
          </a:p>
        </p:txBody>
      </p:sp>
      <p:sp>
        <p:nvSpPr>
          <p:cNvPr id="18" name="TextBox 17"/>
          <p:cNvSpPr txBox="1"/>
          <p:nvPr/>
        </p:nvSpPr>
        <p:spPr>
          <a:xfrm>
            <a:off x="3286116" y="2285992"/>
            <a:ext cx="5500726" cy="2554545"/>
          </a:xfrm>
          <a:prstGeom prst="rect">
            <a:avLst/>
          </a:prstGeom>
          <a:noFill/>
        </p:spPr>
        <p:txBody>
          <a:bodyPr wrap="square" rtlCol="0">
            <a:spAutoFit/>
          </a:bodyPr>
          <a:lstStyle/>
          <a:p>
            <a:r>
              <a:rPr lang="sr-Latn-BA" sz="2000" b="1" dirty="0" smtClean="0"/>
              <a:t>In 2005, the first competitions in the Republic of Macedonia were organized, and in 2011, breeders from Romania were involved, so Slavujars are becoming more and more popular throughout the region. So today, besides the mentioned countries, we have them in Bulgaria, Bosnia and Herzegovina ,  Kosovo and Albanija.</a:t>
            </a:r>
            <a:endParaRPr lang="en-US" sz="2000" b="1" dirty="0" smtClean="0"/>
          </a:p>
        </p:txBody>
      </p:sp>
    </p:spTree>
    <p:custDataLst>
      <p:tags r:id="rId1"/>
    </p:custDataLst>
  </p:cSld>
  <p:clrMapOvr>
    <a:masterClrMapping/>
  </p:clrMapOvr>
  <p:transition spd="slow" advTm="28839">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2000"/>
                                        <p:tgtEl>
                                          <p:spTgt spid="1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20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allAtOnce"/>
      <p:bldP spid="17" grpId="0" build="allAtOnce"/>
      <p:bldP spid="1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57166"/>
            <a:ext cx="8229600" cy="938962"/>
          </a:xfrm>
        </p:spPr>
        <p:txBody>
          <a:bodyPr>
            <a:normAutofit/>
          </a:bodyPr>
          <a:lstStyle/>
          <a:p>
            <a:pPr algn="ctr"/>
            <a:r>
              <a:rPr lang="sr-Latn-BA" b="1" i="1" dirty="0" smtClean="0"/>
              <a:t>Song Canary "Slavujar"</a:t>
            </a:r>
            <a:endParaRPr lang="en-US" dirty="0"/>
          </a:p>
        </p:txBody>
      </p:sp>
      <p:pic>
        <p:nvPicPr>
          <p:cNvPr id="9" name="Picture 2" descr="C:\Documents and Settings\Misko1947\Desktop\SICH 2018\kucica[2].gif"/>
          <p:cNvPicPr>
            <a:picLocks noChangeAspect="1" noChangeArrowheads="1"/>
          </p:cNvPicPr>
          <p:nvPr/>
        </p:nvPicPr>
        <p:blipFill>
          <a:blip r:embed="rId3" cstate="print"/>
          <a:srcRect/>
          <a:stretch>
            <a:fillRect/>
          </a:stretch>
        </p:blipFill>
        <p:spPr bwMode="auto">
          <a:xfrm>
            <a:off x="0" y="6096000"/>
            <a:ext cx="781050" cy="762000"/>
          </a:xfrm>
          <a:prstGeom prst="rect">
            <a:avLst/>
          </a:prstGeom>
          <a:noFill/>
        </p:spPr>
      </p:pic>
      <p:sp>
        <p:nvSpPr>
          <p:cNvPr id="10" name="TextBox 9"/>
          <p:cNvSpPr txBox="1"/>
          <p:nvPr/>
        </p:nvSpPr>
        <p:spPr>
          <a:xfrm>
            <a:off x="857224" y="1500174"/>
            <a:ext cx="7643866" cy="1323439"/>
          </a:xfrm>
          <a:prstGeom prst="rect">
            <a:avLst/>
          </a:prstGeom>
          <a:noFill/>
        </p:spPr>
        <p:txBody>
          <a:bodyPr wrap="square" rtlCol="0">
            <a:spAutoFit/>
          </a:bodyPr>
          <a:lstStyle/>
          <a:p>
            <a:r>
              <a:rPr lang="sr-Latn-BA" sz="2000" b="1" dirty="0" smtClean="0"/>
              <a:t> After the negotiations between the AOR, OFM and SOF in the coordination of OMJ and COM , 2017 can certainly be called as crucial on the path of recognizing the new race of the Song Canary "Slavujar".</a:t>
            </a:r>
            <a:endParaRPr lang="en-US" sz="2000" b="1" dirty="0"/>
          </a:p>
        </p:txBody>
      </p:sp>
      <p:pic>
        <p:nvPicPr>
          <p:cNvPr id="11" name="Content Placeholder 3" descr="23432331_1628582583867856_1652001865_o.jpg"/>
          <p:cNvPicPr>
            <a:picLocks noGrp="1" noChangeAspect="1"/>
          </p:cNvPicPr>
          <p:nvPr>
            <p:ph idx="1"/>
          </p:nvPr>
        </p:nvPicPr>
        <p:blipFill>
          <a:blip r:embed="rId4" cstate="print"/>
          <a:stretch>
            <a:fillRect/>
          </a:stretch>
        </p:blipFill>
        <p:spPr>
          <a:xfrm>
            <a:off x="630045" y="3071810"/>
            <a:ext cx="4656335" cy="2928958"/>
          </a:xfrm>
        </p:spPr>
      </p:pic>
      <p:pic>
        <p:nvPicPr>
          <p:cNvPr id="12" name="Content Placeholder 3" descr="20171104_084858.jpg"/>
          <p:cNvPicPr>
            <a:picLocks noChangeAspect="1"/>
          </p:cNvPicPr>
          <p:nvPr/>
        </p:nvPicPr>
        <p:blipFill>
          <a:blip r:embed="rId5" cstate="print"/>
          <a:stretch>
            <a:fillRect/>
          </a:stretch>
        </p:blipFill>
        <p:spPr>
          <a:xfrm>
            <a:off x="5694902" y="3071810"/>
            <a:ext cx="2806188" cy="1607641"/>
          </a:xfrm>
          <a:prstGeom prst="rect">
            <a:avLst/>
          </a:prstGeom>
        </p:spPr>
      </p:pic>
      <p:pic>
        <p:nvPicPr>
          <p:cNvPr id="13" name="Picture 12" descr="maxresdefault.jpg"/>
          <p:cNvPicPr>
            <a:picLocks noChangeAspect="1"/>
          </p:cNvPicPr>
          <p:nvPr/>
        </p:nvPicPr>
        <p:blipFill>
          <a:blip r:embed="rId6" cstate="print"/>
          <a:stretch>
            <a:fillRect/>
          </a:stretch>
        </p:blipFill>
        <p:spPr>
          <a:xfrm>
            <a:off x="5694902" y="4786322"/>
            <a:ext cx="2804970" cy="1652928"/>
          </a:xfrm>
          <a:prstGeom prst="rect">
            <a:avLst/>
          </a:prstGeom>
        </p:spPr>
      </p:pic>
    </p:spTree>
    <p:custDataLst>
      <p:tags r:id="rId1"/>
    </p:custDataLst>
  </p:cSld>
  <p:clrMapOvr>
    <a:masterClrMapping/>
  </p:clrMapOvr>
  <p:transition spd="slow" advTm="12618">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70" decel="100000"/>
                                        <p:tgtEl>
                                          <p:spTgt spid="11"/>
                                        </p:tgtEl>
                                      </p:cBhvr>
                                    </p:animEffect>
                                    <p:animScale>
                                      <p:cBhvr>
                                        <p:cTn id="23" dur="770" decel="100000"/>
                                        <p:tgtEl>
                                          <p:spTgt spid="11"/>
                                        </p:tgtEl>
                                      </p:cBhvr>
                                      <p:from x="10000" y="10000"/>
                                      <p:to x="200000" y="450000"/>
                                    </p:animScale>
                                    <p:animScale>
                                      <p:cBhvr>
                                        <p:cTn id="24" dur="1230" accel="100000" fill="hold">
                                          <p:stCondLst>
                                            <p:cond delay="770"/>
                                          </p:stCondLst>
                                        </p:cTn>
                                        <p:tgtEl>
                                          <p:spTgt spid="11"/>
                                        </p:tgtEl>
                                      </p:cBhvr>
                                      <p:from x="200000" y="450000"/>
                                      <p:to x="100000" y="100000"/>
                                    </p:animScale>
                                    <p:set>
                                      <p:cBhvr>
                                        <p:cTn id="25" dur="770" fill="hold"/>
                                        <p:tgtEl>
                                          <p:spTgt spid="11"/>
                                        </p:tgtEl>
                                        <p:attrNameLst>
                                          <p:attrName>ppt_x</p:attrName>
                                        </p:attrNameLst>
                                      </p:cBhvr>
                                      <p:to>
                                        <p:strVal val="(0.5)"/>
                                      </p:to>
                                    </p:set>
                                    <p:anim from="(0.5)" to="(#ppt_x)" calcmode="lin" valueType="num">
                                      <p:cBhvr>
                                        <p:cTn id="26" dur="1230" accel="100000" fill="hold">
                                          <p:stCondLst>
                                            <p:cond delay="770"/>
                                          </p:stCondLst>
                                        </p:cTn>
                                        <p:tgtEl>
                                          <p:spTgt spid="11"/>
                                        </p:tgtEl>
                                        <p:attrNameLst>
                                          <p:attrName>ppt_x</p:attrName>
                                        </p:attrNameLst>
                                      </p:cBhvr>
                                    </p:anim>
                                    <p:set>
                                      <p:cBhvr>
                                        <p:cTn id="27" dur="770" fill="hold"/>
                                        <p:tgtEl>
                                          <p:spTgt spid="11"/>
                                        </p:tgtEl>
                                        <p:attrNameLst>
                                          <p:attrName>ppt_y</p:attrName>
                                        </p:attrNameLst>
                                      </p:cBhvr>
                                      <p:to>
                                        <p:strVal val="(#ppt_y+0.4)"/>
                                      </p:to>
                                    </p:set>
                                    <p:anim from="(#ppt_y+0.4)" to="(#ppt_y)" calcmode="lin" valueType="num">
                                      <p:cBhvr>
                                        <p:cTn id="28" dur="1230" accel="100000" fill="hold">
                                          <p:stCondLst>
                                            <p:cond delay="770"/>
                                          </p:stCondLst>
                                        </p:cTn>
                                        <p:tgtEl>
                                          <p:spTgt spid="11"/>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770" decel="100000"/>
                                        <p:tgtEl>
                                          <p:spTgt spid="12"/>
                                        </p:tgtEl>
                                      </p:cBhvr>
                                    </p:animEffect>
                                    <p:animScale>
                                      <p:cBhvr>
                                        <p:cTn id="34" dur="770" decel="100000"/>
                                        <p:tgtEl>
                                          <p:spTgt spid="12"/>
                                        </p:tgtEl>
                                      </p:cBhvr>
                                      <p:from x="10000" y="10000"/>
                                      <p:to x="200000" y="450000"/>
                                    </p:animScale>
                                    <p:animScale>
                                      <p:cBhvr>
                                        <p:cTn id="35" dur="1230" accel="100000" fill="hold">
                                          <p:stCondLst>
                                            <p:cond delay="770"/>
                                          </p:stCondLst>
                                        </p:cTn>
                                        <p:tgtEl>
                                          <p:spTgt spid="12"/>
                                        </p:tgtEl>
                                      </p:cBhvr>
                                      <p:from x="200000" y="450000"/>
                                      <p:to x="100000" y="100000"/>
                                    </p:animScale>
                                    <p:set>
                                      <p:cBhvr>
                                        <p:cTn id="36" dur="770" fill="hold"/>
                                        <p:tgtEl>
                                          <p:spTgt spid="12"/>
                                        </p:tgtEl>
                                        <p:attrNameLst>
                                          <p:attrName>ppt_x</p:attrName>
                                        </p:attrNameLst>
                                      </p:cBhvr>
                                      <p:to>
                                        <p:strVal val="(0.5)"/>
                                      </p:to>
                                    </p:set>
                                    <p:anim from="(0.5)" to="(#ppt_x)" calcmode="lin" valueType="num">
                                      <p:cBhvr>
                                        <p:cTn id="37" dur="1230" accel="100000" fill="hold">
                                          <p:stCondLst>
                                            <p:cond delay="770"/>
                                          </p:stCondLst>
                                        </p:cTn>
                                        <p:tgtEl>
                                          <p:spTgt spid="12"/>
                                        </p:tgtEl>
                                        <p:attrNameLst>
                                          <p:attrName>ppt_x</p:attrName>
                                        </p:attrNameLst>
                                      </p:cBhvr>
                                    </p:anim>
                                    <p:set>
                                      <p:cBhvr>
                                        <p:cTn id="38" dur="770" fill="hold"/>
                                        <p:tgtEl>
                                          <p:spTgt spid="12"/>
                                        </p:tgtEl>
                                        <p:attrNameLst>
                                          <p:attrName>ppt_y</p:attrName>
                                        </p:attrNameLst>
                                      </p:cBhvr>
                                      <p:to>
                                        <p:strVal val="(#ppt_y+0.4)"/>
                                      </p:to>
                                    </p:set>
                                    <p:anim from="(#ppt_y+0.4)" to="(#ppt_y)" calcmode="lin" valueType="num">
                                      <p:cBhvr>
                                        <p:cTn id="39" dur="1230" accel="100000" fill="hold">
                                          <p:stCondLst>
                                            <p:cond delay="770"/>
                                          </p:stCondLst>
                                        </p:cTn>
                                        <p:tgtEl>
                                          <p:spTgt spid="12"/>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770" decel="100000"/>
                                        <p:tgtEl>
                                          <p:spTgt spid="13"/>
                                        </p:tgtEl>
                                      </p:cBhvr>
                                    </p:animEffect>
                                    <p:animScale>
                                      <p:cBhvr>
                                        <p:cTn id="45" dur="770" decel="100000"/>
                                        <p:tgtEl>
                                          <p:spTgt spid="13"/>
                                        </p:tgtEl>
                                      </p:cBhvr>
                                      <p:from x="10000" y="10000"/>
                                      <p:to x="200000" y="450000"/>
                                    </p:animScale>
                                    <p:animScale>
                                      <p:cBhvr>
                                        <p:cTn id="46" dur="1230" accel="100000" fill="hold">
                                          <p:stCondLst>
                                            <p:cond delay="770"/>
                                          </p:stCondLst>
                                        </p:cTn>
                                        <p:tgtEl>
                                          <p:spTgt spid="13"/>
                                        </p:tgtEl>
                                      </p:cBhvr>
                                      <p:from x="200000" y="450000"/>
                                      <p:to x="100000" y="100000"/>
                                    </p:animScale>
                                    <p:set>
                                      <p:cBhvr>
                                        <p:cTn id="47" dur="770" fill="hold"/>
                                        <p:tgtEl>
                                          <p:spTgt spid="13"/>
                                        </p:tgtEl>
                                        <p:attrNameLst>
                                          <p:attrName>ppt_x</p:attrName>
                                        </p:attrNameLst>
                                      </p:cBhvr>
                                      <p:to>
                                        <p:strVal val="(0.5)"/>
                                      </p:to>
                                    </p:set>
                                    <p:anim from="(0.5)" to="(#ppt_x)" calcmode="lin" valueType="num">
                                      <p:cBhvr>
                                        <p:cTn id="48" dur="1230" accel="100000" fill="hold">
                                          <p:stCondLst>
                                            <p:cond delay="770"/>
                                          </p:stCondLst>
                                        </p:cTn>
                                        <p:tgtEl>
                                          <p:spTgt spid="13"/>
                                        </p:tgtEl>
                                        <p:attrNameLst>
                                          <p:attrName>ppt_x</p:attrName>
                                        </p:attrNameLst>
                                      </p:cBhvr>
                                    </p:anim>
                                    <p:set>
                                      <p:cBhvr>
                                        <p:cTn id="49" dur="770" fill="hold"/>
                                        <p:tgtEl>
                                          <p:spTgt spid="13"/>
                                        </p:tgtEl>
                                        <p:attrNameLst>
                                          <p:attrName>ppt_y</p:attrName>
                                        </p:attrNameLst>
                                      </p:cBhvr>
                                      <p:to>
                                        <p:strVal val="(#ppt_y+0.4)"/>
                                      </p:to>
                                    </p:set>
                                    <p:anim from="(#ppt_y+0.4)" to="(#ppt_y)" calcmode="lin" valueType="num">
                                      <p:cBhvr>
                                        <p:cTn id="50"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1.1|2.9|1.1|1.7"/>
</p:tagLst>
</file>

<file path=ppt/tags/tag10.xml><?xml version="1.0" encoding="utf-8"?>
<p:tagLst xmlns:a="http://schemas.openxmlformats.org/drawingml/2006/main" xmlns:r="http://schemas.openxmlformats.org/officeDocument/2006/relationships" xmlns:p="http://schemas.openxmlformats.org/presentationml/2006/main">
  <p:tag name="TIMING" val="|0.3|1.6|1.9|2.3|2.2"/>
</p:tagLst>
</file>

<file path=ppt/tags/tag2.xml><?xml version="1.0" encoding="utf-8"?>
<p:tagLst xmlns:a="http://schemas.openxmlformats.org/drawingml/2006/main" xmlns:r="http://schemas.openxmlformats.org/officeDocument/2006/relationships" xmlns:p="http://schemas.openxmlformats.org/presentationml/2006/main">
  <p:tag name="TIMING" val="|0.1|1.2|1.1|2.2|4.6"/>
</p:tagLst>
</file>

<file path=ppt/tags/tag3.xml><?xml version="1.0" encoding="utf-8"?>
<p:tagLst xmlns:a="http://schemas.openxmlformats.org/drawingml/2006/main" xmlns:r="http://schemas.openxmlformats.org/officeDocument/2006/relationships" xmlns:p="http://schemas.openxmlformats.org/presentationml/2006/main">
  <p:tag name="TIMING" val="|0.2|1.3|0.9|4.9|1.4"/>
</p:tagLst>
</file>

<file path=ppt/tags/tag4.xml><?xml version="1.0" encoding="utf-8"?>
<p:tagLst xmlns:a="http://schemas.openxmlformats.org/drawingml/2006/main" xmlns:r="http://schemas.openxmlformats.org/officeDocument/2006/relationships" xmlns:p="http://schemas.openxmlformats.org/presentationml/2006/main">
  <p:tag name="TIMING" val="|0.3|1.2|0.7|3.7|2.6"/>
</p:tagLst>
</file>

<file path=ppt/tags/tag5.xml><?xml version="1.0" encoding="utf-8"?>
<p:tagLst xmlns:a="http://schemas.openxmlformats.org/drawingml/2006/main" xmlns:r="http://schemas.openxmlformats.org/officeDocument/2006/relationships" xmlns:p="http://schemas.openxmlformats.org/presentationml/2006/main">
  <p:tag name="TIMING" val="|0.2|1.5|1.1|1.8|1.6|1|1.4|0.8|1.5"/>
</p:tagLst>
</file>

<file path=ppt/tags/tag6.xml><?xml version="1.0" encoding="utf-8"?>
<p:tagLst xmlns:a="http://schemas.openxmlformats.org/drawingml/2006/main" xmlns:r="http://schemas.openxmlformats.org/officeDocument/2006/relationships" xmlns:p="http://schemas.openxmlformats.org/presentationml/2006/main">
  <p:tag name="TIMING" val="|0.2|1.3|0.8|4.3|2.2|1.6|1.4"/>
</p:tagLst>
</file>

<file path=ppt/tags/tag7.xml><?xml version="1.0" encoding="utf-8"?>
<p:tagLst xmlns:a="http://schemas.openxmlformats.org/drawingml/2006/main" xmlns:r="http://schemas.openxmlformats.org/officeDocument/2006/relationships" xmlns:p="http://schemas.openxmlformats.org/presentationml/2006/main">
  <p:tag name="TIMING" val="|0.4|1.4|0.9|2.9|4.9"/>
</p:tagLst>
</file>

<file path=ppt/tags/tag8.xml><?xml version="1.0" encoding="utf-8"?>
<p:tagLst xmlns:a="http://schemas.openxmlformats.org/drawingml/2006/main" xmlns:r="http://schemas.openxmlformats.org/officeDocument/2006/relationships" xmlns:p="http://schemas.openxmlformats.org/presentationml/2006/main">
  <p:tag name="TIMING" val="|0.2|1.6|0.9|2|3.1|2.3"/>
</p:tagLst>
</file>

<file path=ppt/tags/tag9.xml><?xml version="1.0" encoding="utf-8"?>
<p:tagLst xmlns:a="http://schemas.openxmlformats.org/drawingml/2006/main" xmlns:r="http://schemas.openxmlformats.org/officeDocument/2006/relationships" xmlns:p="http://schemas.openxmlformats.org/presentationml/2006/main">
  <p:tag name="TIMING" val="|0.6|1.4|1.1|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864</TotalTime>
  <Words>566</Words>
  <Application>Microsoft Office PowerPoint</Application>
  <PresentationFormat>On-screen Show (4:3)</PresentationFormat>
  <Paragraphs>33</Paragraphs>
  <Slides>11</Slides>
  <Notes>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PowerPoint Presentation</vt:lpstr>
      <vt:lpstr>Song Canary "Slavujar"</vt:lpstr>
      <vt:lpstr>Song Canary "Slavujar"</vt:lpstr>
      <vt:lpstr>Song Canary "Slavujar"</vt:lpstr>
      <vt:lpstr>Song Canary "Slavujar"</vt:lpstr>
      <vt:lpstr>Song Canary "Slavujar"</vt:lpstr>
      <vt:lpstr>Song Canary "Slavujar"</vt:lpstr>
      <vt:lpstr>Song Canary "Slavujar"</vt:lpstr>
      <vt:lpstr>Song Canary "Slavujar"</vt:lpstr>
      <vt:lpstr>Song Canary "Slavujar"</vt:lpstr>
      <vt:lpstr>Song Canary "Slavujar"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dc:creator>
  <cp:lastModifiedBy>COMP</cp:lastModifiedBy>
  <cp:revision>140</cp:revision>
  <dcterms:created xsi:type="dcterms:W3CDTF">2017-12-31T14:57:33Z</dcterms:created>
  <dcterms:modified xsi:type="dcterms:W3CDTF">2019-10-14T21:19:58Z</dcterms:modified>
</cp:coreProperties>
</file>